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8" r:id="rId3"/>
    <p:sldId id="259" r:id="rId4"/>
    <p:sldId id="261" r:id="rId5"/>
    <p:sldId id="285" r:id="rId6"/>
    <p:sldId id="264" r:id="rId7"/>
    <p:sldId id="265" r:id="rId8"/>
    <p:sldId id="263" r:id="rId9"/>
    <p:sldId id="267" r:id="rId10"/>
    <p:sldId id="268" r:id="rId11"/>
    <p:sldId id="272" r:id="rId12"/>
    <p:sldId id="284" r:id="rId13"/>
    <p:sldId id="269" r:id="rId14"/>
    <p:sldId id="270" r:id="rId15"/>
    <p:sldId id="271" r:id="rId16"/>
    <p:sldId id="278" r:id="rId17"/>
    <p:sldId id="28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Усвоение программы воспитанниками ДОУ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0.9</c:v>
                </c:pt>
                <c:pt idx="1">
                  <c:v>0.92</c:v>
                </c:pt>
                <c:pt idx="2">
                  <c:v>0.95000000000000018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FD-411B-AE3C-5BE5114AF9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 выпускников ДОУ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0%</c:formatCode>
                <c:ptCount val="3"/>
                <c:pt idx="0">
                  <c:v>0.93</c:v>
                </c:pt>
                <c:pt idx="1">
                  <c:v>0.95000000000000018</c:v>
                </c:pt>
                <c:pt idx="2">
                  <c:v>0.97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FD-411B-AE3C-5BE5114AF9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Удовлетворенность родителей в дополнительно-образовательной деятельности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0%</c:formatCode>
                <c:ptCount val="3"/>
                <c:pt idx="0">
                  <c:v>0.93</c:v>
                </c:pt>
                <c:pt idx="1">
                  <c:v>0.97</c:v>
                </c:pt>
                <c:pt idx="2">
                  <c:v>0.99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FD-411B-AE3C-5BE5114AF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408640"/>
        <c:axId val="109410176"/>
        <c:axId val="0"/>
      </c:bar3DChart>
      <c:catAx>
        <c:axId val="10940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9410176"/>
        <c:crosses val="autoZero"/>
        <c:auto val="1"/>
        <c:lblAlgn val="ctr"/>
        <c:lblOffset val="100"/>
        <c:noMultiLvlLbl val="0"/>
      </c:catAx>
      <c:valAx>
        <c:axId val="1094101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94086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6461" y="928670"/>
            <a:ext cx="6891676" cy="216585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  <a:cs typeface="Times New Roman" pitchFamily="18" charset="0"/>
              </a:rPr>
              <a:t>Подготовка к школьному обучению в рамках дополнительной образовательной деятельности в ДОУ</a:t>
            </a:r>
            <a:endParaRPr lang="ru-RU" sz="2400" dirty="0">
              <a:solidFill>
                <a:srgbClr val="7030A0"/>
              </a:solidFill>
              <a:latin typeface="Montserrat Medium" pitchFamily="2" charset="-52"/>
              <a:cs typeface="Times New Roman" pitchFamily="18" charset="0"/>
            </a:endParaRPr>
          </a:p>
        </p:txBody>
      </p:sp>
      <p:pic>
        <p:nvPicPr>
          <p:cNvPr id="1026" name="Picture 2" descr="C:\Users\Magister YODA\Desktop\фото для презентации\IMG-20221002-WA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8575"/>
          <a:stretch/>
        </p:blipFill>
        <p:spPr bwMode="auto">
          <a:xfrm>
            <a:off x="5427910" y="3284984"/>
            <a:ext cx="3326953" cy="320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826461" y="3212976"/>
            <a:ext cx="36014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презентация </a:t>
            </a:r>
            <a:r>
              <a:rPr lang="ru-RU" sz="2000" b="1" cap="small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опыта работы воспитателя  </a:t>
            </a:r>
            <a:endParaRPr lang="ru-RU" sz="2000" b="1" cap="small" dirty="0" smtClean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en-US" sz="2000" b="1" cap="small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r>
              <a:rPr lang="ru-RU" sz="2000" b="1" cap="small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cap="small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квалификационной категории</a:t>
            </a:r>
            <a:br>
              <a:rPr lang="ru-RU" sz="2000" b="1" cap="small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cap="small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свириденко елены </a:t>
            </a:r>
            <a:r>
              <a:rPr lang="ru-RU" sz="2000" b="1" cap="small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иосифовны</a:t>
            </a:r>
            <a:r>
              <a:rPr lang="ru-RU" sz="2000" b="1" cap="small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cap="small" dirty="0" smtClean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000" b="1" cap="small" dirty="0" smtClean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cap="small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Кружок « волшебница бумага»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67600" cy="6529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Ожидаемые результаты работы: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1196752"/>
            <a:ext cx="7467600" cy="487375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Уметь украшать свою работу различными материалами.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Уметь планировать работу по реализации замысла.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Предвидеть результат и достигать его.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Развивать активность и самостоятельность детей  в художественно-эстетической деятельности.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Уметь находить новые способы для художественного изображения.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Передавать в работах свои чувства с помощью различных средств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выразительности.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Использовать различные приемы и техники при выполнении аппликации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248908" cy="1484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Дидактические игры, используемые в кружковой работе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«Собери транспорт»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«Укрась вазу»</a:t>
            </a: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«Составь картинку»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Разрезные картинки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Геометрическое лото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Собери по цвету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Подбери недостающую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деталь»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«Цветовое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лото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Счетные палочки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Укрась ёлочку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Украсим рукавички» </a:t>
            </a:r>
            <a:endParaRPr lang="en-US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др.</a:t>
            </a:r>
          </a:p>
          <a:p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94499" y="1420248"/>
            <a:ext cx="1791377" cy="238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19"/>
          <a:stretch/>
        </p:blipFill>
        <p:spPr>
          <a:xfrm>
            <a:off x="6530525" y="1597384"/>
            <a:ext cx="2200460" cy="280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5167" y="4229241"/>
            <a:ext cx="1727844" cy="230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5757" y="4227394"/>
            <a:ext cx="1738923" cy="231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856"/>
            <a:ext cx="7467600" cy="113813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Дидактическая игра «Составь предмет, картину из геометрических фигур»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124744"/>
            <a:ext cx="6264696" cy="547260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Знакомство с геометрическими фигурами;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для усвоения понятий «цвет», «форма», «величина»;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пространственного, абстрактного и образного мышления;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воображения;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Способствует развитию творческого потенциала;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речи;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Улучшает зрительно-моторную координацию.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Содержание: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представляет собой набор различных геометрических фигур, отличающихся цветом и размером, а также карточки с изображением различных предметов из геометрических фигур (ёлочка, домик, грибок, дерево, различные животные). Детям предлагается собрать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картинку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образцу, или придумать самостоятельно.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545">
            <a:off x="6516216" y="1340768"/>
            <a:ext cx="1847008" cy="247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553">
            <a:off x="6747867" y="4080592"/>
            <a:ext cx="1847008" cy="247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1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210"/>
            <a:ext cx="8507288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Предметно-развивающая среда: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уголок эстетической деятельности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5760640" cy="51845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Оборудование и материалы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Белая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цветная и разнофактурная бумага, картон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Наборы ножниц, клея, кистей, салфеток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Цветные карандаши, фломастеры и маркеры, фурнитура, бросовый  материал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Подборка дидактических игр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Альбомы и книги для рассматривания</a:t>
            </a:r>
          </a:p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Альбомы с образцами, алгоритмами, моделями и схемами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Заготовки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Трафареты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 счетными палочками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Картотека пальчиковых игр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Плоскостная геометрическая мозаика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Набор игр-упражнений и материалов для пальчикового массажа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85184"/>
            <a:ext cx="3024654" cy="226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40768"/>
            <a:ext cx="2376582" cy="250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4648944" cy="6529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Диагностика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47825337"/>
              </p:ext>
            </p:extLst>
          </p:nvPr>
        </p:nvGraphicFramePr>
        <p:xfrm>
          <a:off x="755576" y="1124744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45088" cy="58092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Наше творчество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pic>
        <p:nvPicPr>
          <p:cNvPr id="4" name="Picture 2" descr="C:\Users\Magister YODA\Desktop\фото для презентации\IMG-20221002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34372" y="1284692"/>
            <a:ext cx="2568919" cy="244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Users\Magister YODA\Desktop\фото для презентации\IMG-20221002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908720"/>
            <a:ext cx="2988754" cy="2241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C:\Users\Magister YODA\Desktop\фото для презентации\1d0c8d96b660d4fca9116a3d37c4d48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223527"/>
            <a:ext cx="2232248" cy="2568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Users\Magister YODA\Desktop\фото для презентации\1_490.jpg"/>
          <p:cNvPicPr>
            <a:picLocks noChangeAspect="1" noChangeArrowheads="1"/>
          </p:cNvPicPr>
          <p:nvPr/>
        </p:nvPicPr>
        <p:blipFill rotWithShape="1">
          <a:blip r:embed="rId5" cstate="print"/>
          <a:srcRect l="17928" t="6075" r="16807" b="8142"/>
          <a:stretch/>
        </p:blipFill>
        <p:spPr bwMode="auto">
          <a:xfrm>
            <a:off x="3637039" y="3356992"/>
            <a:ext cx="1978355" cy="3133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C:\Users\Magister YODA\Desktop\фото для презентации\IMG-20221002-WA00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576" y="3973880"/>
            <a:ext cx="1944800" cy="2593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C:\Users\Magister YODA\Desktop\фото для презентации\IMG-20221002-WA00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5924" y="3973880"/>
            <a:ext cx="1944800" cy="2593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gister YODA\Desktop\фото для презентации\IMG-20221002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90589" y="2942818"/>
            <a:ext cx="2970332" cy="3960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60440" cy="297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Magister YODA\Desktop\фото для презентации\54c837a0c1b00a177e69eb81fb23ec8a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323" y="818710"/>
            <a:ext cx="3677237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983950">
            <a:off x="145546" y="1828858"/>
            <a:ext cx="8562103" cy="191581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r>
              <a:rPr lang="ru-RU" sz="67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67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Актуальность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418366"/>
            <a:ext cx="5823155" cy="5421216"/>
          </a:xfrm>
        </p:spPr>
        <p:txBody>
          <a:bodyPr>
            <a:normAutofit fontScale="92500" lnSpcReduction="20000"/>
          </a:bodyPr>
          <a:lstStyle/>
          <a:p>
            <a:pPr marL="90488" indent="184150" algn="just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Согласно Федеральному государственному образовательному стандарту дошкольного образования (ФГОС ДО): 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художественно- эстетическое развитие предполагает развитие предпосылок ценностно- смыслового восприятия и понимания произведений искусства (словесного, музыкального, изобразительного), мира природы; становление эстетического отношения к окружающему миру; формирование элементарных представлений о видах искусства; восприятие музыки, художественной литературы, фольклора; стимулирование сопереживания персонажам художественных произведений; реализацию самостоятельной творческой деятельности детей (изобразительной, конструктивно-модельной, музыкальной и пр.)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29993"/>
            <a:ext cx="2425700" cy="323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8219256" cy="5133184"/>
          </a:xfrm>
        </p:spPr>
        <p:txBody>
          <a:bodyPr>
            <a:normAutofit/>
          </a:bodyPr>
          <a:lstStyle/>
          <a:p>
            <a:pPr marL="0" indent="1588" algn="just">
              <a:buNone/>
            </a:pPr>
            <a:r>
              <a:rPr lang="ru-RU" dirty="0" smtClean="0">
                <a:solidFill>
                  <a:srgbClr val="7030A0"/>
                </a:solidFill>
              </a:rPr>
              <a:t>   Кружок «Волшебница бумага», используется для подготовки детей к школе, как простой и доступный способ для развития пространственного мышления, мелкой моторики руки, а значит и развития речи, интеллекта. Аппликация рассматривается как одно из дидактических средств, вырабатывающих умение слушать и понимать, выполнять речевые инструкции, совершать последовательные действия, координировать работу глаз и рук.</a:t>
            </a:r>
            <a:endParaRPr lang="ru-RU" sz="2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Magister YODA\Desktop\фото для презентации\IMG-20221002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5896" y="4149081"/>
            <a:ext cx="3172944" cy="237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8147248" cy="5565232"/>
          </a:xfrm>
        </p:spPr>
        <p:txBody>
          <a:bodyPr>
            <a:noAutofit/>
          </a:bodyPr>
          <a:lstStyle/>
          <a:p>
            <a:pPr marL="273050" indent="258763" algn="just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основе </a:t>
            </a: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кружковой работы лежит 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авторский перспективно-тематический план для детей старшего дошкольного возраста. При его разработке, мною были изучены и проанализированы следующие методики:</a:t>
            </a:r>
          </a:p>
          <a:p>
            <a:pPr marL="558800" indent="-285750" algn="just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Методика Комаровой Т.С. </a:t>
            </a: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художественному творчеству;</a:t>
            </a:r>
          </a:p>
          <a:p>
            <a:pPr marL="558800" indent="-285750" algn="just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Методика Коротковой Е.А. по изобразительному творчеству;</a:t>
            </a:r>
          </a:p>
          <a:p>
            <a:pPr marL="558800" indent="-285750" algn="just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Методика Казаковой Т.Г. «Теория и методика развития детского изобразительного искусства»;</a:t>
            </a:r>
          </a:p>
          <a:p>
            <a:pPr marL="558800" indent="-285750" algn="just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Методика </a:t>
            </a:r>
            <a:r>
              <a:rPr lang="ru-RU" sz="1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Просовой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Н.В., Соловьёвой Т.К. по аппликации;</a:t>
            </a:r>
          </a:p>
          <a:p>
            <a:pPr marL="558800" indent="-285750" algn="just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Методика Новиковой Н.В. «Объёмная аппликация»;</a:t>
            </a:r>
          </a:p>
          <a:p>
            <a:pPr marL="558800" indent="-285750" algn="just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Методика Малышевой А.Н., Ермолаевой Н.В., </a:t>
            </a:r>
            <a:r>
              <a:rPr lang="ru-RU" sz="1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Поварченковой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З.В. «Аппликация в детском саду».</a:t>
            </a:r>
          </a:p>
          <a:p>
            <a:pPr marL="558800" indent="-285750" algn="just"/>
            <a:endParaRPr lang="ru-RU" sz="1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41096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89707"/>
            <a:ext cx="806489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8800" indent="-285750" algn="just"/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571421"/>
              </p:ext>
            </p:extLst>
          </p:nvPr>
        </p:nvGraphicFramePr>
        <p:xfrm>
          <a:off x="179512" y="1196752"/>
          <a:ext cx="8640960" cy="5197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3775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</a:t>
                      </a:r>
                      <a:r>
                        <a:rPr lang="ru-RU" sz="2000" baseline="0" dirty="0" smtClean="0"/>
                        <a:t> занятия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Цель занятия</a:t>
                      </a:r>
                      <a:endParaRPr lang="ru-RU" sz="2000" dirty="0"/>
                    </a:p>
                  </a:txBody>
                  <a:tcPr anchor="ctr"/>
                </a:tc>
              </a:tr>
              <a:tr h="113266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Курочка с цыплятами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Учить создавать аппликацию из геометрических</a:t>
                      </a:r>
                      <a:r>
                        <a:rPr lang="ru-RU" sz="1200" baseline="0" dirty="0" smtClean="0"/>
                        <a:t> форм; совершенствовать навыки работы с ножницами; развивать мелкую моторику, внимание, память; развивать творческие способности, познавательный интерес, художественно-эстетический вкус; воспитывать умение доводить начатое до конца.</a:t>
                      </a:r>
                      <a:endParaRPr lang="ru-RU" sz="1200" dirty="0"/>
                    </a:p>
                  </a:txBody>
                  <a:tcPr/>
                </a:tc>
              </a:tr>
              <a:tr h="9584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Зима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Учить передавать образ снеговика нетрадиционным</a:t>
                      </a:r>
                      <a:r>
                        <a:rPr lang="ru-RU" sz="1200" baseline="0" dirty="0" smtClean="0"/>
                        <a:t> способом (ватные диски); развивать творческое воображение и фантазию, а также глазомер, чувство формы и пропорции; развивать мелкую моторику рук; расширять и активизировать речевой запас.</a:t>
                      </a:r>
                      <a:endParaRPr lang="ru-RU" sz="1200" dirty="0"/>
                    </a:p>
                  </a:txBody>
                  <a:tcPr/>
                </a:tc>
              </a:tr>
              <a:tr h="113266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Зимний пейзаж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Продолжать учить детей выполнять аппликацию нетрадиционным способом (с помощью ватных дисков); учить использовать</a:t>
                      </a:r>
                      <a:r>
                        <a:rPr lang="ru-RU" sz="1200" baseline="0" dirty="0" smtClean="0"/>
                        <a:t> как целые диска, так и разрезать их пополам; развивать чувство композиции, мелкую моторику; воспитывать у детей интерес к зимней тематике.</a:t>
                      </a:r>
                      <a:endParaRPr lang="ru-RU" sz="1200" dirty="0"/>
                    </a:p>
                  </a:txBody>
                  <a:tcPr/>
                </a:tc>
              </a:tr>
              <a:tr h="14174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Ёлочные шарики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Закреплять</a:t>
                      </a:r>
                      <a:r>
                        <a:rPr lang="ru-RU" sz="1200" baseline="0" dirty="0" smtClean="0"/>
                        <a:t> умение выполнять аппликацию нетрадиционным способом (ватные палочки и диски); развивать художественно-творческие способности, эстетические чувства; совершенствовать навыки работы с ножницами и клеем; воспитывать аккуратность, самостоятельность и умение доводить начатое до конца.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13061" y="120402"/>
            <a:ext cx="55996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Календарно-тематическое 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планирование на декабрь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739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5873080" cy="58092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Цель работы кружка: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836712"/>
            <a:ext cx="7467600" cy="4873752"/>
          </a:xfrm>
        </p:spPr>
        <p:txBody>
          <a:bodyPr/>
          <a:lstStyle/>
          <a:p>
            <a:pPr marL="434975" indent="-3429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интереса к эстетической стороне окружающей действительности, удовлетворение потребности детей в самовыражении. </a:t>
            </a:r>
          </a:p>
          <a:p>
            <a:pPr marL="434975" indent="-3429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Раскрытие интеллектуальных и творческих способностей через развитие памяти, мышления, внимания, волевых процессов.</a:t>
            </a:r>
          </a:p>
          <a:p>
            <a:pPr marL="434975" indent="-3429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Умение планировать свою деятельность, предвидеть результат.</a:t>
            </a:r>
          </a:p>
          <a:p>
            <a:pPr marL="434975" indent="-3429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личности ребенка в его творческом развитии. 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Magister YODA\Desktop\фото для презентации\IMG-20221002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704651" y="4230140"/>
            <a:ext cx="2092051" cy="278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5771898" cy="66402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Задачи кружка: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908642"/>
            <a:ext cx="7992888" cy="430255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умения передавать простейший образ предметов, явлений окружающего мира посредством объемной аппликации.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Умение работать с клеем, приклеивать детали, присоединяя одну к другой.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Учить основным приемам в аппликационной технике.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Учить работать с нетрадиционным материалом при создании аппликации.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Учить работать в заданном пространстве (накопление элементарного опыта в составлении композиции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7030A0"/>
                </a:solidFill>
              </a:rPr>
              <a:t>Обогащение сенсорных впечатлений (на уровне ощущений ребенок познает фактуру, плотность, цвет бумаги).</a:t>
            </a:r>
          </a:p>
          <a:p>
            <a:r>
              <a:rPr lang="ru-RU" dirty="0">
                <a:solidFill>
                  <a:srgbClr val="7030A0"/>
                </a:solidFill>
              </a:rPr>
              <a:t>Развитие мелкой моторики, координации движений рук , глазомер.</a:t>
            </a:r>
          </a:p>
          <a:p>
            <a:r>
              <a:rPr lang="ru-RU" dirty="0">
                <a:solidFill>
                  <a:srgbClr val="7030A0"/>
                </a:solidFill>
              </a:rPr>
              <a:t>Развитие речевых </a:t>
            </a:r>
            <a:r>
              <a:rPr lang="ru-RU" dirty="0" smtClean="0">
                <a:solidFill>
                  <a:srgbClr val="7030A0"/>
                </a:solidFill>
              </a:rPr>
              <a:t>навыков.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Развитие творческой фантазии, эстетического и цветового восприятия.</a:t>
            </a:r>
          </a:p>
          <a:p>
            <a:r>
              <a:rPr lang="ru-RU" dirty="0">
                <a:solidFill>
                  <a:srgbClr val="7030A0"/>
                </a:solidFill>
              </a:rPr>
              <a:t>Воспитание навыков аккуратной работы с бумагой.</a:t>
            </a:r>
          </a:p>
          <a:p>
            <a:r>
              <a:rPr lang="ru-RU" dirty="0">
                <a:solidFill>
                  <a:srgbClr val="7030A0"/>
                </a:solidFill>
              </a:rPr>
              <a:t>Воспитание желания участвовать в создании индивидуальных и коллективных </a:t>
            </a:r>
            <a:r>
              <a:rPr lang="ru-RU" dirty="0" smtClean="0">
                <a:solidFill>
                  <a:srgbClr val="7030A0"/>
                </a:solidFill>
              </a:rPr>
              <a:t>работах.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25144"/>
            <a:ext cx="2664296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572428" cy="9386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ontserrat Black" pitchFamily="2" charset="-52"/>
              </a:rPr>
              <a:t>В своей работе использую разные виды аппликации: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714348" y="1571612"/>
            <a:ext cx="7467600" cy="4873752"/>
          </a:xfrm>
        </p:spPr>
        <p:txBody>
          <a:bodyPr>
            <a:normAutofit fontScale="92500" lnSpcReduction="20000"/>
          </a:bodyPr>
          <a:lstStyle/>
          <a:p>
            <a:pPr marL="627063" indent="-444500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форме  (по технике исполнения) :</a:t>
            </a:r>
          </a:p>
          <a:p>
            <a:pPr marL="1254125" indent="-352425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Плоскую; </a:t>
            </a:r>
          </a:p>
          <a:p>
            <a:pPr marL="1254125" indent="-352425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Объёмную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254125" indent="-352425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Однослойную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254125" indent="-352425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Многослойную;    </a:t>
            </a:r>
          </a:p>
          <a:p>
            <a:pPr marL="627063" indent="-444500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цвету : </a:t>
            </a:r>
          </a:p>
          <a:p>
            <a:pPr marL="1254125" indent="-352425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Одноцветную; </a:t>
            </a:r>
          </a:p>
          <a:p>
            <a:pPr marL="1254125" indent="-352425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Многоцветную; </a:t>
            </a:r>
          </a:p>
          <a:p>
            <a:pPr marL="1254125" indent="-352425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Чёрно-белую;</a:t>
            </a:r>
          </a:p>
          <a:p>
            <a:pPr marL="627063" indent="-444500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тематике (по содержанию) :</a:t>
            </a:r>
          </a:p>
          <a:p>
            <a:pPr marL="1254125" indent="-444500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Предметную; </a:t>
            </a:r>
          </a:p>
          <a:p>
            <a:pPr marL="1254125" indent="-444500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Сюжетную;</a:t>
            </a:r>
          </a:p>
          <a:p>
            <a:pPr marL="1254125" indent="-444500">
              <a:buFont typeface="Wingdings" pitchFamily="2" charset="2"/>
              <a:buChar char="ü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Декоративную (орнаментальную).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90" y="2492896"/>
            <a:ext cx="2928797" cy="219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953200" cy="72494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tserrat Black" pitchFamily="2" charset="-52"/>
              </a:rPr>
              <a:t>Основные принципы работы: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tserrat Black" pitchFamily="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568952" cy="487375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 системности – занятия проводятся в течении целого года.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 последовательности – любая новая ступень в обучении ребенка опирается на уже освоенное в предыдущем.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 наглядности – связан с особенностями мышления дошкольников.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 интеграции – интегративность всех процессов , реализующихся в образовательном процессе.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 возрастной адресованности – одно и то же содержание используется для работы в разных группах с усложнением соответствующим возрастным  особенностям детей.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490</TotalTime>
  <Words>985</Words>
  <Application>Microsoft Office PowerPoint</Application>
  <PresentationFormat>Экран (4:3)</PresentationFormat>
  <Paragraphs>114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Подготовка к школьному обучению в рамках дополнительной образовательной деятельности в ДОУ</vt:lpstr>
      <vt:lpstr>Актуальность</vt:lpstr>
      <vt:lpstr>Презентация PowerPoint</vt:lpstr>
      <vt:lpstr>Презентация PowerPoint</vt:lpstr>
      <vt:lpstr>Презентация PowerPoint</vt:lpstr>
      <vt:lpstr>Цель работы кружка:</vt:lpstr>
      <vt:lpstr>Задачи кружка:</vt:lpstr>
      <vt:lpstr>В своей работе использую разные виды аппликации:</vt:lpstr>
      <vt:lpstr>Основные принципы работы:</vt:lpstr>
      <vt:lpstr>Ожидаемые результаты работы:</vt:lpstr>
      <vt:lpstr>Дидактические игры, используемые в кружковой работе</vt:lpstr>
      <vt:lpstr>Дидактическая игра «Составь предмет, картину из геометрических фигур»</vt:lpstr>
      <vt:lpstr>Предметно-развивающая среда: уголок эстетической деятельности</vt:lpstr>
      <vt:lpstr>Диагностика</vt:lpstr>
      <vt:lpstr>Наше творчество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опыта работы кружка «Волшебница бумага»  воспитателя 1 квалификационной категории  Свириденко Елены Иосифовны </dc:title>
  <dc:creator>Magister YODA</dc:creator>
  <cp:lastModifiedBy>61sad</cp:lastModifiedBy>
  <cp:revision>68</cp:revision>
  <dcterms:created xsi:type="dcterms:W3CDTF">2022-10-02T12:46:23Z</dcterms:created>
  <dcterms:modified xsi:type="dcterms:W3CDTF">2022-11-24T08:21:01Z</dcterms:modified>
</cp:coreProperties>
</file>